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4B53A7-3209-46A6-9454-F38EAC8F11E7}"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9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32164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42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61592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11/22/2022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479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39555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11/22/2022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264469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11/22/2022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51766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11/22/2022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659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0585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11/22/2022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754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A4B53A7-3209-46A6-9454-F38EAC8F11E7}" type="datetimeFigureOut">
              <a:rPr lang="en-US" smtClean="0"/>
              <a:pPr/>
              <a:t>11/22/2022</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7CE633F-9882-4A5C-83A2-1109D0C73261}"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AEE3295-DB85-403A-73D5-6E404CD3AA48}"/>
              </a:ext>
            </a:extLst>
          </p:cNvPr>
          <p:cNvSpPr txBox="1"/>
          <p:nvPr userDrawn="1">
            <p:extLst>
              <p:ext uri="{1162E1C5-73C7-4A58-AE30-91384D911F3F}">
                <p184:classification xmlns:p184="http://schemas.microsoft.com/office/powerpoint/2018/4/main" val="ftr"/>
              </p:ext>
            </p:extLst>
          </p:nvPr>
        </p:nvSpPr>
        <p:spPr>
          <a:xfrm>
            <a:off x="5550662" y="6705600"/>
            <a:ext cx="11191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Business</a:t>
            </a:r>
          </a:p>
        </p:txBody>
      </p:sp>
    </p:spTree>
    <p:extLst>
      <p:ext uri="{BB962C8B-B14F-4D97-AF65-F5344CB8AC3E}">
        <p14:creationId xmlns:p14="http://schemas.microsoft.com/office/powerpoint/2010/main" val="2832925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3" name="Subtitle 2">
            <a:extLst>
              <a:ext uri="{FF2B5EF4-FFF2-40B4-BE49-F238E27FC236}">
                <a16:creationId xmlns:a16="http://schemas.microsoft.com/office/drawing/2014/main" id="{FA392CAB-6C02-4061-8975-380C6FD397C6}"/>
              </a:ext>
            </a:extLst>
          </p:cNvPr>
          <p:cNvSpPr>
            <a:spLocks noGrp="1"/>
          </p:cNvSpPr>
          <p:nvPr>
            <p:ph type="subTitle" idx="1"/>
          </p:nvPr>
        </p:nvSpPr>
        <p:spPr>
          <a:xfrm>
            <a:off x="7449798" y="4284982"/>
            <a:ext cx="3633923" cy="1848934"/>
          </a:xfrm>
        </p:spPr>
        <p:txBody>
          <a:bodyPr anchor="ctr">
            <a:normAutofit/>
          </a:bodyPr>
          <a:lstStyle/>
          <a:p>
            <a:r>
              <a:rPr lang="en-CA" sz="2000" dirty="0">
                <a:solidFill>
                  <a:schemeClr val="bg1"/>
                </a:solidFill>
              </a:rPr>
              <a:t>-Robert Joseph</a:t>
            </a:r>
          </a:p>
        </p:txBody>
      </p:sp>
      <p:pic>
        <p:nvPicPr>
          <p:cNvPr id="17" name="Picture 3">
            <a:extLst>
              <a:ext uri="{FF2B5EF4-FFF2-40B4-BE49-F238E27FC236}">
                <a16:creationId xmlns:a16="http://schemas.microsoft.com/office/drawing/2014/main" id="{7550B61F-02A2-47CE-854E-4637DD0632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1"/>
            <a:ext cx="12191979" cy="6857999"/>
          </a:xfrm>
          <a:prstGeom prst="rect">
            <a:avLst/>
          </a:prstGeom>
        </p:spPr>
      </p:pic>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923330"/>
          </a:xfrm>
          <a:prstGeom prst="rect">
            <a:avLst/>
          </a:prstGeom>
          <a:noFill/>
        </p:spPr>
        <p:txBody>
          <a:bodyPr wrap="square" rtlCol="0">
            <a:spAutoFit/>
          </a:bodyPr>
          <a:lstStyle/>
          <a:p>
            <a:r>
              <a:rPr lang="en-CA" sz="5400" b="1" dirty="0">
                <a:solidFill>
                  <a:schemeClr val="bg1"/>
                </a:solidFill>
              </a:rPr>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5255581" y="3676031"/>
            <a:ext cx="2849732" cy="369332"/>
          </a:xfrm>
          <a:prstGeom prst="rect">
            <a:avLst/>
          </a:prstGeom>
          <a:noFill/>
        </p:spPr>
        <p:txBody>
          <a:bodyPr wrap="square" rtlCol="0">
            <a:spAutoFit/>
          </a:bodyPr>
          <a:lstStyle/>
          <a:p>
            <a:r>
              <a:rPr lang="en-CA" dirty="0">
                <a:solidFill>
                  <a:schemeClr val="bg1"/>
                </a:solidFill>
              </a:rPr>
              <a:t>-Lavanya N</a:t>
            </a:r>
          </a:p>
        </p:txBody>
      </p:sp>
    </p:spTree>
    <p:extLst>
      <p:ext uri="{BB962C8B-B14F-4D97-AF65-F5344CB8AC3E}">
        <p14:creationId xmlns:p14="http://schemas.microsoft.com/office/powerpoint/2010/main" val="201275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1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solidFill>
                  <a:schemeClr val="bg1"/>
                </a:solidFill>
              </a:rPr>
              <a:t>Similarities: </a:t>
            </a:r>
            <a:br>
              <a:rPr lang="en-CA" sz="2000" dirty="0">
                <a:solidFill>
                  <a:schemeClr val="bg1"/>
                </a:solidFill>
              </a:rPr>
            </a:br>
            <a:r>
              <a:rPr lang="en-GB" sz="2000" dirty="0">
                <a:solidFill>
                  <a:schemeClr val="bg1"/>
                </a:solidFill>
              </a:rPr>
              <a:t>Both cities are multicultural and diverse in their own ways and share a rich history of their own.</a:t>
            </a:r>
            <a:br>
              <a:rPr lang="en-GB" sz="2000" dirty="0">
                <a:solidFill>
                  <a:schemeClr val="bg1"/>
                </a:solidFill>
              </a:rPr>
            </a:br>
            <a:r>
              <a:rPr lang="en-GB" sz="2000" dirty="0">
                <a:solidFill>
                  <a:schemeClr val="bg1"/>
                </a:solidFill>
              </a:rPr>
              <a:t>Most of the famous neighbourhoods have a restaurant as its top most Common Venue.</a:t>
            </a:r>
            <a:br>
              <a:rPr lang="en-GB" sz="2000" dirty="0">
                <a:solidFill>
                  <a:schemeClr val="bg1"/>
                </a:solidFill>
              </a:rPr>
            </a:br>
            <a:br>
              <a:rPr lang="en-GB" sz="2000" dirty="0">
                <a:solidFill>
                  <a:schemeClr val="bg1"/>
                </a:solidFill>
              </a:rPr>
            </a:br>
            <a:br>
              <a:rPr lang="en-GB" sz="2000" dirty="0">
                <a:solidFill>
                  <a:schemeClr val="bg1"/>
                </a:solidFill>
              </a:rPr>
            </a:br>
            <a:r>
              <a:rPr lang="en-GB" sz="2000" dirty="0">
                <a:solidFill>
                  <a:schemeClr val="bg1"/>
                </a:solidFill>
              </a:rPr>
              <a:t>Differences:</a:t>
            </a:r>
            <a:br>
              <a:rPr lang="en-GB" sz="2000" dirty="0">
                <a:solidFill>
                  <a:schemeClr val="bg1"/>
                </a:solidFill>
              </a:rPr>
            </a:br>
            <a:r>
              <a:rPr lang="en-GB" sz="2000" dirty="0">
                <a:solidFill>
                  <a:schemeClr val="bg1"/>
                </a:solidFill>
              </a:rPr>
              <a:t>While looking at the maps one can observe that Paris is more compact and one can walk around much more freely without the use of transport</a:t>
            </a:r>
            <a:br>
              <a:rPr lang="en-GB" sz="2000" dirty="0">
                <a:solidFill>
                  <a:schemeClr val="bg1"/>
                </a:solidFill>
              </a:rPr>
            </a:br>
            <a:r>
              <a:rPr lang="en-GB" sz="2000" dirty="0">
                <a:solidFill>
                  <a:schemeClr val="bg1"/>
                </a:solidFill>
              </a:rPr>
              <a:t>In terms of population density Paris definitely outweighs London by a ratio of 4:1.</a:t>
            </a:r>
            <a:br>
              <a:rPr lang="en-CA"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solidFill>
                  <a:schemeClr val="bg1"/>
                </a:solidFill>
              </a:rPr>
              <a:t>Artificial Intelligence</a:t>
            </a:r>
            <a:br>
              <a:rPr lang="en-CA" sz="2000" dirty="0">
                <a:solidFill>
                  <a:schemeClr val="bg1"/>
                </a:solidFill>
              </a:rPr>
            </a:br>
            <a:br>
              <a:rPr lang="en-CA" sz="2000" dirty="0">
                <a:solidFill>
                  <a:schemeClr val="bg1"/>
                </a:solidFill>
              </a:rPr>
            </a:br>
            <a:br>
              <a:rPr lang="en-CA" sz="2000" dirty="0">
                <a:solidFill>
                  <a:schemeClr val="bg1"/>
                </a:solidFill>
              </a:rPr>
            </a:br>
            <a:br>
              <a:rPr lang="en-CA" sz="2000" dirty="0">
                <a:solidFill>
                  <a:schemeClr val="bg1"/>
                </a:solidFill>
              </a:rPr>
            </a:br>
            <a:r>
              <a:rPr lang="en-GB" sz="2000" dirty="0">
                <a:solidFill>
                  <a:schemeClr val="bg1"/>
                </a:solidFill>
              </a:rPr>
              <a:t>The dataset for the Artificial Intelligence wasn't readily available and so had to be scrapped from multiple sources which often leads to inconsistency happening as well as errors.</a:t>
            </a:r>
            <a:br>
              <a:rPr lang="en-GB" sz="2000" dirty="0">
                <a:solidFill>
                  <a:schemeClr val="bg1"/>
                </a:solidFill>
              </a:rPr>
            </a:br>
            <a:r>
              <a:rPr lang="en-GB" sz="2000" dirty="0">
                <a:solidFill>
                  <a:schemeClr val="bg1"/>
                </a:solidFill>
              </a:rPr>
              <a:t>The districts have too complex geometry which would bring an error in our analysis if the venues are too close to each other.</a:t>
            </a:r>
            <a:br>
              <a:rPr lang="en-GB" sz="2000" dirty="0">
                <a:solidFill>
                  <a:schemeClr val="bg1"/>
                </a:solidFill>
              </a:rPr>
            </a:br>
            <a:r>
              <a:rPr lang="en-GB" sz="2000" dirty="0">
                <a:solidFill>
                  <a:schemeClr val="bg1"/>
                </a:solidFill>
              </a:rPr>
              <a:t>The data obtained through the API calls would return different results each time its called. Multiple trials and error runs are required to get the desired result.</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solidFill>
                  <a:schemeClr val="bg1"/>
                </a:solidFill>
              </a:rPr>
              <a:t>Artificial Intelligence is a booming topic and recently more people have started investing into it as well as companies automating their processes</a:t>
            </a:r>
            <a:br>
              <a:rPr lang="en-GB" sz="2000" dirty="0">
                <a:solidFill>
                  <a:schemeClr val="bg1"/>
                </a:solidFill>
              </a:rPr>
            </a:br>
            <a:r>
              <a:rPr lang="en-GB" sz="2000" dirty="0">
                <a:solidFill>
                  <a:schemeClr val="bg1"/>
                </a:solidFill>
              </a:rPr>
              <a:t>Both cities offer a wide range of opportunities for anyone starting to invest in Artificial Intelligence or even start a company and various factors were shown.</a:t>
            </a:r>
            <a:br>
              <a:rPr lang="en-GB" sz="2000" dirty="0">
                <a:solidFill>
                  <a:schemeClr val="bg1"/>
                </a:solidFill>
              </a:rPr>
            </a:br>
            <a:r>
              <a:rPr lang="en-GB" sz="2000" dirty="0">
                <a:solidFill>
                  <a:schemeClr val="bg1"/>
                </a:solidFill>
              </a:rPr>
              <a:t>Finally a better model could be made by various other methods and much stronger Machine Learning Algorithms like KD Tree which have a much faster run time algorithm.</a:t>
            </a:r>
            <a:br>
              <a:rPr lang="en-GB" sz="2000" dirty="0">
                <a:solidFill>
                  <a:schemeClr val="bg1"/>
                </a:solidFill>
              </a:rPr>
            </a:br>
            <a:r>
              <a:rPr lang="en-GB" sz="2000" dirty="0">
                <a:solidFill>
                  <a:schemeClr val="bg1"/>
                </a:solidFill>
              </a:rPr>
              <a:t>Furthermore, clustering however did help us to highlight the most optimal venues and areas.</a:t>
            </a:r>
            <a:br>
              <a:rPr lang="en-GB" sz="2000" dirty="0">
                <a:solidFill>
                  <a:schemeClr val="bg1"/>
                </a:solidFill>
              </a:rPr>
            </a:br>
            <a:r>
              <a:rPr lang="en-GB" sz="2000" dirty="0">
                <a:solidFill>
                  <a:schemeClr val="bg1"/>
                </a:solidFill>
              </a:rPr>
              <a:t>Finally correlation does not imply causation and so any result here is subject to change on various other trends and opinions and datasets.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Conclusion</a:t>
            </a:r>
          </a:p>
        </p:txBody>
      </p:sp>
    </p:spTree>
    <p:extLst>
      <p:ext uri="{BB962C8B-B14F-4D97-AF65-F5344CB8AC3E}">
        <p14:creationId xmlns:p14="http://schemas.microsoft.com/office/powerpoint/2010/main" val="3972846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364203" y="4185901"/>
            <a:ext cx="9144000" cy="1152663"/>
          </a:xfrm>
        </p:spPr>
        <p:txBody>
          <a:bodyPr>
            <a:noAutofit/>
          </a:bodyPr>
          <a:lstStyle/>
          <a:p>
            <a:pPr algn="ctr"/>
            <a:r>
              <a:rPr lang="en-GB" sz="2000" dirty="0">
                <a:solidFill>
                  <a:schemeClr val="bg1"/>
                </a:solidFill>
              </a:rPr>
              <a:t>The final course of the Data Science Professional Certificate consist of a capstone project where in all the skills and relevant knowledge that one has gathered from this 9 intense courses has to be applied on a final capstone project.</a:t>
            </a:r>
            <a:br>
              <a:rPr lang="en-GB" sz="2000" dirty="0">
                <a:solidFill>
                  <a:schemeClr val="bg1"/>
                </a:solidFill>
              </a:rPr>
            </a:br>
            <a:br>
              <a:rPr lang="en-GB" sz="2000" dirty="0">
                <a:solidFill>
                  <a:schemeClr val="bg1"/>
                </a:solidFill>
              </a:rPr>
            </a:br>
            <a:r>
              <a:rPr lang="en-GB" sz="2000" dirty="0">
                <a:solidFill>
                  <a:schemeClr val="bg1"/>
                </a:solidFill>
              </a:rPr>
              <a:t>The final problem as well as the analysis is the left for the reader to explore and decide. The idea uses location data with the help of the foursquare </a:t>
            </a:r>
            <a:r>
              <a:rPr lang="en-GB" sz="2000" dirty="0" err="1">
                <a:solidFill>
                  <a:schemeClr val="bg1"/>
                </a:solidFill>
              </a:rPr>
              <a:t>api</a:t>
            </a:r>
            <a:r>
              <a:rPr lang="en-GB" sz="2000" dirty="0">
                <a:solidFill>
                  <a:schemeClr val="bg1"/>
                </a:solidFill>
              </a:rPr>
              <a:t> that can be leveraged into coming up with a problem that the foursquare location data</a:t>
            </a:r>
            <a:br>
              <a:rPr lang="en-GB" sz="2000" dirty="0">
                <a:solidFill>
                  <a:schemeClr val="bg1"/>
                </a:solidFill>
              </a:rPr>
            </a:br>
            <a:r>
              <a:rPr lang="en-GB" sz="2000" dirty="0">
                <a:solidFill>
                  <a:schemeClr val="bg1"/>
                </a:solidFill>
              </a:rPr>
              <a:t>to solve it or just in contrast to compare cities or neighbourhoods of ones own choice</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r>
              <a:rPr lang="en-GB" sz="2000">
                <a:solidFill>
                  <a:schemeClr val="bg1"/>
                </a:solidFill>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a:solidFill>
                  <a:schemeClr val="bg1"/>
                </a:solidFill>
              </a:rPr>
              <a:t>Business Problem</a:t>
            </a:r>
            <a:endParaRPr lang="en-CA" sz="4000" b="1" dirty="0">
              <a:solidFill>
                <a:schemeClr val="bg1"/>
              </a:solidFill>
            </a:endParaRP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solidFill>
                  <a:schemeClr val="bg1"/>
                </a:solidFill>
              </a:rPr>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solidFill>
                  <a:schemeClr val="bg1"/>
                </a:solidFill>
              </a:rPr>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solidFill>
                  <a:schemeClr val="bg1"/>
                </a:solidFill>
              </a:rPr>
              <a:t>An in-depth research of the dataset has been done and a thorough analysis of the various features and methods have been investigated to ensure the maximum accuracy of the model as possible.</a:t>
            </a:r>
            <a:br>
              <a:rPr lang="en-GB" sz="2000" dirty="0">
                <a:solidFill>
                  <a:schemeClr val="bg1"/>
                </a:solidFill>
              </a:rPr>
            </a:br>
            <a:r>
              <a:rPr lang="en-GB" sz="2000" dirty="0">
                <a:solidFill>
                  <a:schemeClr val="bg1"/>
                </a:solidFill>
              </a:rPr>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solidFill>
                  <a:schemeClr val="bg1"/>
                </a:solidFill>
              </a:rPr>
            </a:b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a:t>
            </a:r>
          </a:p>
        </p:txBody>
      </p:sp>
    </p:spTree>
    <p:extLst>
      <p:ext uri="{BB962C8B-B14F-4D97-AF65-F5344CB8AC3E}">
        <p14:creationId xmlns:p14="http://schemas.microsoft.com/office/powerpoint/2010/main" val="1430559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Metadata/LabelInfo.xml><?xml version="1.0" encoding="utf-8"?>
<clbl:labelList xmlns:clbl="http://schemas.microsoft.com/office/2020/mipLabelMetadata">
  <clbl:label id="{8d6a82de-332f-43b8-a8a7-1928fd67507f}" enabled="1" method="Standard" siteId="{097464b8-069c-453e-9254-c17ec707310d}" contentBits="2" removed="0"/>
</clbl:labelList>
</file>

<file path=docProps/app.xml><?xml version="1.0" encoding="utf-8"?>
<Properties xmlns="http://schemas.openxmlformats.org/officeDocument/2006/extended-properties" xmlns:vt="http://schemas.openxmlformats.org/officeDocument/2006/docPropsVTypes">
  <Template>Integral</Template>
  <TotalTime>34</TotalTime>
  <Words>615</Words>
  <Application>Microsoft Office PowerPoint</Application>
  <PresentationFormat>Widescreen</PresentationFormat>
  <Paragraphs>32</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Tw Cen MT</vt:lpstr>
      <vt:lpstr>Tw Cen MT Condensed</vt:lpstr>
      <vt:lpstr>Wingdings 3</vt:lpstr>
      <vt:lpstr>Integral</vt:lpstr>
      <vt:lpstr>CAPSTONE project</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Prathap Ramesh</cp:lastModifiedBy>
  <cp:revision>16</cp:revision>
  <dcterms:created xsi:type="dcterms:W3CDTF">2020-07-18T09:58:01Z</dcterms:created>
  <dcterms:modified xsi:type="dcterms:W3CDTF">2022-11-22T09:50:23Z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GradientVTI:8</vt:lpwstr>
  </property>
  <property fmtid="{D5CDD505-2E9C-101B-9397-08002B2CF9AE}" pid="3" name="ClassificationContentMarkingFooterText">
    <vt:lpwstr>Classified as Business</vt:lpwstr>
  </property>
</Properties>
</file>